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67" r:id="rId13"/>
    <p:sldId id="269" r:id="rId14"/>
    <p:sldId id="271" r:id="rId15"/>
    <p:sldId id="273" r:id="rId16"/>
    <p:sldId id="272" r:id="rId17"/>
    <p:sldId id="274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0932" autoAdjust="0"/>
  </p:normalViewPr>
  <p:slideViewPr>
    <p:cSldViewPr snapToGrid="0">
      <p:cViewPr varScale="1">
        <p:scale>
          <a:sx n="61" d="100"/>
          <a:sy n="61" d="100"/>
        </p:scale>
        <p:origin x="1522" y="58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DF16EA-D842-475A-A15B-2974105DB641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E163A-0D1C-4124-856F-D24B84697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043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Overfitting" TargetMode="External"/><Relationship Id="rId3" Type="http://schemas.openxmlformats.org/officeDocument/2006/relationships/hyperlink" Target="https://en.wikipedia.org/wiki/Ensemble_learning" TargetMode="External"/><Relationship Id="rId7" Type="http://schemas.openxmlformats.org/officeDocument/2006/relationships/hyperlink" Target="https://en.wikipedia.org/wiki/Mode_(statistics)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Decision_tree_learning" TargetMode="External"/><Relationship Id="rId5" Type="http://schemas.openxmlformats.org/officeDocument/2006/relationships/hyperlink" Target="https://en.wikipedia.org/wiki/Regression_analysis" TargetMode="External"/><Relationship Id="rId4" Type="http://schemas.openxmlformats.org/officeDocument/2006/relationships/hyperlink" Target="https://en.wikipedia.org/wiki/Statistical_classification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 shot1 : A system for measuring the timing of shooting motions in hockey is commercially available.</a:t>
            </a:r>
          </a:p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Instrumented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mouthguard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measuring linear and angular head impact kinematics in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american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football</a:t>
            </a:r>
          </a:p>
          <a:p>
            <a:pPr rtl="0" fontAlgn="base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7009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of shooters were right shooters, mirror of motion sensor data before feature extraction and aligned it with motion data of players shooting left</a:t>
            </a:r>
          </a:p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Leave one round out cross validation for initial performance optimization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458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Due to different turns, accuracy of classifier decreases</a:t>
            </a:r>
          </a:p>
          <a:p>
            <a:pPr rtl="0"/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5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research should be carried out for increasing the accuracy of the system when different turns are performed and also for determining whether a player is in the possession of puck.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653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069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SkateTracker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derives features for each recognized skating action, such as timing characteristics and maximal accelerations for power strokes, and the foot’s orientation at a specific point in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51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SkateTracker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derives features for each recognized skating action, such as timing characteristics and maximal accelerations for power strokes, and the foot’s orientation at a specific point in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08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 strokes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breaking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backward-forward turns (bf), forward-backward turns (fb), 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jumps (j), step curves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narrow curves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nc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and backward skating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bw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6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088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630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 strokes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breaking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backward-forward turns (bf), forward-backward turns (fb), 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jumps (j), step curves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narrow curves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nc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and backward skating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bw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3094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Intro: assistants track the event of players such as count shots, goals, hits, time on ice etc.</a:t>
            </a:r>
            <a:br>
              <a:rPr lang="en-US" b="0" dirty="0">
                <a:effectLst/>
              </a:rPr>
            </a:b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GameTracker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the help on wearable sensors, game events such as wrist shots, slap shots, hits, time in motion and breaks can be measured and calculated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Along with this, if the data is synchronized with regular game statistics, more events can be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measured.for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if shot resulted in goal or not.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can also identify different turns and backward skating which helps in determining if the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palyer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playing offense or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defence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</a:t>
            </a:r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65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Sensors to upper body and gloves to prevent getting damaged</a:t>
            </a:r>
          </a:p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 are statistical and frequency with a window size WS and overlap SS = WS/8</a:t>
            </a:r>
          </a:p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Training of individual random forest classifiers (RFC algorithm for decision tree to model a system - Random forests or random decision forests are an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ensemble learning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method for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classification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regression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other tasks, that operate by constructing a multitude of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decision trees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training time and outputting the class that is the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mode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classes (classification) or mean prediction (regression) of the individual trees. Random decision forests correct for decision trees' habit of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/>
              </a:rPr>
              <a:t>overfitting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their training set.</a:t>
            </a:r>
          </a:p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Short motion such as slap and wrist shots, hits turn; time periods of ice vs break</a:t>
            </a:r>
          </a:p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EXLs sample acceleration and velocity at 100hx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2E163A-0D1C-4124-856F-D24B8469768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590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259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759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928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9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20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353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08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459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260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370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99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E05CB0B-66F9-4D49-8788-3D5DB8DFE32D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DEE995C-9ED3-4299-BD94-EAA56AA8643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240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9429" y="438045"/>
            <a:ext cx="11302571" cy="2337239"/>
          </a:xfrm>
        </p:spPr>
        <p:txBody>
          <a:bodyPr>
            <a:normAutofit fontScale="90000"/>
          </a:bodyPr>
          <a:lstStyle/>
          <a:p>
            <a:r>
              <a:rPr lang="en" dirty="0">
                <a:solidFill>
                  <a:schemeClr val="bg1"/>
                </a:solidFill>
              </a:rPr>
              <a:t>Sensor Technology for Ice Hockey and Skating</a:t>
            </a:r>
            <a:br>
              <a:rPr lang="en" dirty="0"/>
            </a:br>
            <a:endParaRPr lang="en-US" sz="1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3812" y="4448571"/>
            <a:ext cx="9440034" cy="2016397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Presented by: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		Karan Shah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		</a:t>
            </a:r>
            <a:r>
              <a:rPr lang="en-US" dirty="0" err="1">
                <a:solidFill>
                  <a:schemeClr val="bg1"/>
                </a:solidFill>
              </a:rPr>
              <a:t>Aagam</a:t>
            </a:r>
            <a:r>
              <a:rPr lang="en-US" dirty="0">
                <a:solidFill>
                  <a:schemeClr val="bg1"/>
                </a:solidFill>
              </a:rPr>
              <a:t> Shah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		Pranav Shankar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4832" y="3288762"/>
            <a:ext cx="102179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[ Michael Hardegger, Benjamin Ledergerber, Severin Mutter, Christian Vogt, Julia Seiter, Alberto Calatroni, Gerhard Troster 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592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55506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800" dirty="0"/>
              <a:t>Custom handle: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 </a:t>
            </a:r>
            <a:r>
              <a:rPr lang="en-US" sz="2400" dirty="0"/>
              <a:t>Bonsai Sensing Platform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Bluetooth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Bosch IMU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dirty="0"/>
              <a:t> </a:t>
            </a:r>
            <a:r>
              <a:rPr lang="en-US" sz="2000" dirty="0"/>
              <a:t>Pressure Sensitive Pots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800" dirty="0"/>
              <a:t>4 strain Gauges (PDMS)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Amplifier</a:t>
            </a:r>
          </a:p>
        </p:txBody>
      </p:sp>
      <p:pic>
        <p:nvPicPr>
          <p:cNvPr id="3074" name="Picture 2" descr="Screen Shot 2017-04-15 at 3.41.17 P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869" y="1845734"/>
            <a:ext cx="4090738" cy="4316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820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55506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Analysis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Classification (rule based)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</a:t>
            </a:r>
            <a:r>
              <a:rPr lang="en-US" sz="2400" dirty="0"/>
              <a:t>Wrist or Slap shot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Characteristic Features of each shot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 </a:t>
            </a:r>
            <a:r>
              <a:rPr lang="en-US" sz="2400" dirty="0"/>
              <a:t>Max, Min, Mean Rotational Velocities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Hand Positions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Max Flex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 </a:t>
            </a:r>
            <a:r>
              <a:rPr lang="en-US" sz="2800" dirty="0"/>
              <a:t>Date into a SVM</a:t>
            </a:r>
          </a:p>
        </p:txBody>
      </p:sp>
      <p:pic>
        <p:nvPicPr>
          <p:cNvPr id="1026" name="Picture 2" descr="Screen Shot 2017-04-15 at 3.56.17 P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4992" y="0"/>
            <a:ext cx="4370496" cy="6237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3925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699510" cy="4023360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800" dirty="0"/>
              <a:t>11 Amateur and 8 Professional players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</a:t>
            </a:r>
            <a:r>
              <a:rPr lang="en-US" sz="2800" dirty="0"/>
              <a:t>Data loss during High Impact Slap Shots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</a:t>
            </a:r>
            <a:r>
              <a:rPr lang="en-US" sz="2800" dirty="0"/>
              <a:t>Slap Shots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 </a:t>
            </a:r>
            <a:r>
              <a:rPr lang="en-US" sz="2400" dirty="0"/>
              <a:t>Rotational Velocity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Flex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Swing Phase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800" dirty="0"/>
              <a:t>Wrist Shots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</a:t>
            </a:r>
            <a:r>
              <a:rPr lang="en-US" sz="2400" dirty="0"/>
              <a:t>Hand Positions + Above</a:t>
            </a:r>
          </a:p>
        </p:txBody>
      </p:sp>
      <p:pic>
        <p:nvPicPr>
          <p:cNvPr id="4099" name="Picture 3" descr="Screen Shot 2017-04-15 at 4.10.02 P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487" y="2559948"/>
            <a:ext cx="4473193" cy="3779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8008717"/>
              </p:ext>
            </p:extLst>
          </p:nvPr>
        </p:nvGraphicFramePr>
        <p:xfrm>
          <a:off x="8016673" y="1084938"/>
          <a:ext cx="2955492" cy="1581175"/>
        </p:xfrm>
        <a:graphic>
          <a:graphicData uri="http://schemas.openxmlformats.org/drawingml/2006/table">
            <a:tbl>
              <a:tblPr/>
              <a:tblGrid>
                <a:gridCol w="985164">
                  <a:extLst>
                    <a:ext uri="{9D8B030D-6E8A-4147-A177-3AD203B41FA5}">
                      <a16:colId xmlns:a16="http://schemas.microsoft.com/office/drawing/2014/main" val="3187660678"/>
                    </a:ext>
                  </a:extLst>
                </a:gridCol>
                <a:gridCol w="985164">
                  <a:extLst>
                    <a:ext uri="{9D8B030D-6E8A-4147-A177-3AD203B41FA5}">
                      <a16:colId xmlns:a16="http://schemas.microsoft.com/office/drawing/2014/main" val="4038997123"/>
                    </a:ext>
                  </a:extLst>
                </a:gridCol>
                <a:gridCol w="985164">
                  <a:extLst>
                    <a:ext uri="{9D8B030D-6E8A-4147-A177-3AD203B41FA5}">
                      <a16:colId xmlns:a16="http://schemas.microsoft.com/office/drawing/2014/main" val="3875090203"/>
                    </a:ext>
                  </a:extLst>
                </a:gridCol>
              </a:tblGrid>
              <a:tr h="698659"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 </a:t>
                      </a: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Amatuer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(11)</a:t>
                      </a:r>
                      <a:endParaRPr lang="en-US" dirty="0">
                        <a:effectLst/>
                      </a:endParaRP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Professional (8)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4999347"/>
                  </a:ext>
                </a:extLst>
              </a:tr>
              <a:tr h="4412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Wrist ()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1653654"/>
                  </a:ext>
                </a:extLst>
              </a:tr>
              <a:tr h="4412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Slap ()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endParaRPr lang="en-US" dirty="0">
                        <a:effectLst/>
                      </a:endParaRPr>
                    </a:p>
                  </a:txBody>
                  <a:tcPr marL="76200" marR="76200" marT="76200" marB="76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105484"/>
                  </a:ext>
                </a:extLst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8016673" y="286603"/>
            <a:ext cx="14595014" cy="904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82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sz="5400" i="1" dirty="0" err="1">
                <a:solidFill>
                  <a:schemeClr val="bg1"/>
                </a:solidFill>
              </a:rPr>
              <a:t>GameTracker</a:t>
            </a:r>
            <a:endParaRPr lang="en-US" sz="5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3687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6089583" cy="455506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Feature based classification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 </a:t>
            </a:r>
            <a:r>
              <a:rPr lang="en-US" sz="2400" dirty="0"/>
              <a:t>Spotting Gameplay events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Extracting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 </a:t>
            </a:r>
            <a:r>
              <a:rPr lang="en-US" sz="2800" dirty="0"/>
              <a:t>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800" dirty="0"/>
              <a:t> </a:t>
            </a:r>
            <a:r>
              <a:rPr lang="en-US" sz="2400" dirty="0"/>
              <a:t>Random Forest Classifiers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sz="2400" dirty="0"/>
              <a:t> </a:t>
            </a:r>
            <a:r>
              <a:rPr lang="en-US" sz="2000" dirty="0"/>
              <a:t>Recognition of period of times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sz="2000" dirty="0"/>
              <a:t> Detection of period of times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 </a:t>
            </a:r>
            <a:r>
              <a:rPr lang="en-US" sz="2800" dirty="0"/>
              <a:t>Data collection by Samsung Galaxy SII via </a:t>
            </a:r>
            <a:r>
              <a:rPr lang="en-US" sz="2800" dirty="0" err="1"/>
              <a:t>bluetooth</a:t>
            </a:r>
            <a:endParaRPr lang="en-US" sz="2800" dirty="0"/>
          </a:p>
        </p:txBody>
      </p:sp>
      <p:pic>
        <p:nvPicPr>
          <p:cNvPr id="9218" name="Picture 2" descr="https://lh5.googleusercontent.com/FVJsR2IlJ9ibgK3ujPKobs5PpGiE4PT_BaYUHEXZgAZUxnztPl_pAEdH6buEJ5F7WwKCPZW0WlfwMWhD0NA5gyAfx6p8KypzllXA0y5CfrUuxIB_84fuOCWfAfUFkFikWNsBY09Jut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3726" y="1845734"/>
            <a:ext cx="4525628" cy="4455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3152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95838"/>
            <a:ext cx="10058400" cy="455506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Motions of 4 professional players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Motions recorded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</a:t>
            </a:r>
            <a:r>
              <a:rPr lang="en-US" sz="2400" dirty="0"/>
              <a:t>Slap shots (</a:t>
            </a:r>
            <a:r>
              <a:rPr lang="en-US" sz="2400" dirty="0" err="1"/>
              <a:t>ssh</a:t>
            </a:r>
            <a:r>
              <a:rPr lang="en-US" sz="2400" dirty="0"/>
              <a:t>), Wrist shots (</a:t>
            </a:r>
            <a:r>
              <a:rPr lang="en-US" sz="2400" dirty="0" err="1"/>
              <a:t>wsh</a:t>
            </a:r>
            <a:r>
              <a:rPr lang="en-US" sz="2400" dirty="0"/>
              <a:t>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Hits, braking (</a:t>
            </a:r>
            <a:r>
              <a:rPr lang="en-US" sz="2400" dirty="0" err="1"/>
              <a:t>br</a:t>
            </a:r>
            <a:r>
              <a:rPr lang="en-US" sz="2400" dirty="0"/>
              <a:t>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Backward – forward turns (bf), Forward – backward turns (fb)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10 rounds of circuit along with video recording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Initial performance optimization</a:t>
            </a:r>
          </a:p>
        </p:txBody>
      </p:sp>
    </p:spTree>
    <p:extLst>
      <p:ext uri="{BB962C8B-B14F-4D97-AF65-F5344CB8AC3E}">
        <p14:creationId xmlns:p14="http://schemas.microsoft.com/office/powerpoint/2010/main" val="36566236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717983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800" dirty="0" err="1"/>
              <a:t>Shotting</a:t>
            </a:r>
            <a:r>
              <a:rPr lang="en-US" sz="2800" dirty="0"/>
              <a:t> and hitting recognized with high accuracy.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Overall detection rate is 0.7 (0.73 precision &amp; 0.67 recall)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86% detection rate for determining if the player is on ice or not.</a:t>
            </a: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8016673" y="286603"/>
            <a:ext cx="14595014" cy="904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194" name="Picture 2" descr="https://lh3.googleusercontent.com/4Mq1Oq-PzwEexrgLxFpOt51sNoAI3HWDNZpx-6GydVrIDGWODusrWVZDBiw8do1m_gRYcHpoSEkFFSL8hI3KUwY52Wi2CnH5d6nviHBqsIVbSxd_3rwj5HTMPWzKiVN41OrMxHdndT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5263" y="1976968"/>
            <a:ext cx="57912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916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US" sz="2800" i="1" dirty="0" err="1"/>
              <a:t>SkateTracker</a:t>
            </a:r>
            <a:r>
              <a:rPr lang="en-US" sz="2800" i="1" dirty="0"/>
              <a:t> </a:t>
            </a:r>
            <a:r>
              <a:rPr lang="en-US" sz="2800" dirty="0"/>
              <a:t>and </a:t>
            </a:r>
            <a:r>
              <a:rPr lang="en-US" sz="2800" i="1" dirty="0" err="1"/>
              <a:t>Sensorized</a:t>
            </a:r>
            <a:r>
              <a:rPr lang="en-US" sz="2800" i="1" dirty="0"/>
              <a:t> Hockey Stick </a:t>
            </a:r>
            <a:r>
              <a:rPr lang="en-US" sz="2800" dirty="0"/>
              <a:t>are more of analytics/ ML with sensor data rather than an </a:t>
            </a:r>
            <a:r>
              <a:rPr lang="en-US" sz="2800" dirty="0" err="1"/>
              <a:t>IoT</a:t>
            </a:r>
            <a:r>
              <a:rPr lang="en-US" sz="2800" dirty="0"/>
              <a:t> application.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2800" dirty="0"/>
              <a:t> As the data is not gathered during an actual game, it is not possible to validate the data obtained during testing phases using </a:t>
            </a:r>
            <a:r>
              <a:rPr lang="en-US" sz="2800" i="1" dirty="0" err="1"/>
              <a:t>GameTracker</a:t>
            </a:r>
            <a:r>
              <a:rPr lang="en-US" sz="2800" dirty="0"/>
              <a:t>. 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2800" dirty="0"/>
              <a:t> Testing is performed only on right handed players in </a:t>
            </a:r>
            <a:r>
              <a:rPr lang="en-US" sz="2800" i="1" dirty="0" err="1"/>
              <a:t>GameTracker</a:t>
            </a:r>
            <a:r>
              <a:rPr lang="en-US" sz="2800" dirty="0"/>
              <a:t> and returns faulty data for </a:t>
            </a:r>
            <a:r>
              <a:rPr lang="en-US" sz="2800" i="1" dirty="0" err="1"/>
              <a:t>SkateTracker</a:t>
            </a:r>
            <a:r>
              <a:rPr lang="en-US" sz="2800" dirty="0"/>
              <a:t>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2800" dirty="0"/>
              <a:t> Research is performed only on a limited set of players (~ 10-15).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7120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s://lh5.googleusercontent.com/0SQsr2Ceo8QPKtfUwtB8TXHGaucuksjMlWE-lFXBnP9_ykUNp46DxEVrbHzARxCL09b_DAMFcSEcSuqO9Mgz3Ypvvj9l8_rx5z9lIqcLsjZefQvRlD1EmIpf-LlhQNDdt-bEY1Ec5m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680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sz="5400" i="1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49079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Outline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Past Research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</a:t>
            </a:r>
            <a:r>
              <a:rPr lang="en-US" sz="3600" i="1" dirty="0" err="1"/>
              <a:t>SkateTracker</a:t>
            </a:r>
            <a:endParaRPr lang="en-US" sz="3600" i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600" i="1" dirty="0"/>
              <a:t> </a:t>
            </a:r>
            <a:r>
              <a:rPr lang="en-US" sz="3600" i="1" dirty="0" err="1"/>
              <a:t>Sensorized</a:t>
            </a:r>
            <a:r>
              <a:rPr lang="en-US" sz="3600" i="1" dirty="0"/>
              <a:t> Hockey Stick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i="1" dirty="0"/>
              <a:t> </a:t>
            </a:r>
            <a:r>
              <a:rPr lang="en-US" sz="3600" i="1" dirty="0" err="1"/>
              <a:t>GameTracker</a:t>
            </a:r>
            <a:endParaRPr lang="en-US" sz="3600" i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Conclusion &amp; Thoughts </a:t>
            </a:r>
          </a:p>
        </p:txBody>
      </p:sp>
    </p:spTree>
    <p:extLst>
      <p:ext uri="{BB962C8B-B14F-4D97-AF65-F5344CB8AC3E}">
        <p14:creationId xmlns:p14="http://schemas.microsoft.com/office/powerpoint/2010/main" val="2790958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Sensor-based analysis of power strokes and high impact injuries during hockey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FWD PowerShot1 device by </a:t>
            </a:r>
            <a:r>
              <a:rPr lang="en-US" sz="3600" dirty="0" err="1"/>
              <a:t>Quattriuum</a:t>
            </a:r>
            <a:endParaRPr lang="en-US" sz="3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Instrumented mouth-guard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Wearable &amp; Wireless sensor system for evaluating professional players in baseball</a:t>
            </a:r>
          </a:p>
        </p:txBody>
      </p:sp>
    </p:spTree>
    <p:extLst>
      <p:ext uri="{BB962C8B-B14F-4D97-AF65-F5344CB8AC3E}">
        <p14:creationId xmlns:p14="http://schemas.microsoft.com/office/powerpoint/2010/main" val="3438780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Aspects Focused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Skating – </a:t>
            </a:r>
            <a:r>
              <a:rPr lang="en-US" sz="3600" i="1" dirty="0" err="1"/>
              <a:t>SkateTracker</a:t>
            </a:r>
            <a:endParaRPr lang="en-US" sz="3600" i="1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400" dirty="0"/>
              <a:t> </a:t>
            </a:r>
            <a:r>
              <a:rPr lang="en-US" sz="3000" dirty="0"/>
              <a:t>System for monitoring skating &amp; recognizing relevant events such as power strokes, turns, curves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Shooting – </a:t>
            </a:r>
            <a:r>
              <a:rPr lang="en-US" sz="3600" i="1" dirty="0" err="1"/>
              <a:t>Sensorized</a:t>
            </a:r>
            <a:r>
              <a:rPr lang="en-US" sz="3600" i="1" dirty="0"/>
              <a:t> Hockey Stick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400" dirty="0"/>
              <a:t> </a:t>
            </a:r>
            <a:r>
              <a:rPr lang="en-US" sz="3000" dirty="0"/>
              <a:t>Measuring stick’s motion in space, it’s flexion, and the hand positions while playing.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</a:t>
            </a:r>
            <a:r>
              <a:rPr lang="en-US" sz="3600" dirty="0"/>
              <a:t>Gameplay – </a:t>
            </a:r>
            <a:r>
              <a:rPr lang="en-US" sz="3600" i="1" dirty="0" err="1"/>
              <a:t>GameTracker</a:t>
            </a:r>
            <a:endParaRPr lang="en-US" sz="3600" i="1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000" dirty="0"/>
              <a:t> Identification of relevant hockey game events along with game statistics without external surveillance.</a:t>
            </a:r>
          </a:p>
        </p:txBody>
      </p:sp>
    </p:spTree>
    <p:extLst>
      <p:ext uri="{BB962C8B-B14F-4D97-AF65-F5344CB8AC3E}">
        <p14:creationId xmlns:p14="http://schemas.microsoft.com/office/powerpoint/2010/main" val="2848011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sz="5400" i="1" dirty="0" err="1">
                <a:solidFill>
                  <a:schemeClr val="bg1"/>
                </a:solidFill>
              </a:rPr>
              <a:t>SkateTracker</a:t>
            </a:r>
            <a:endParaRPr lang="en-US" sz="5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724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86108" y="1842324"/>
            <a:ext cx="10280743" cy="4787422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Ice and Inline Skaters use almost similar accelerating and braking techniques.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Inertial Measurement Units (IMUs) clipped to the shoelaces of the skate.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</a:t>
            </a:r>
            <a:r>
              <a:rPr lang="en-US" sz="2600" dirty="0" err="1"/>
              <a:t>SkateTracker</a:t>
            </a:r>
            <a:r>
              <a:rPr lang="en-US" sz="2600" dirty="0"/>
              <a:t> performs: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800" dirty="0"/>
              <a:t> </a:t>
            </a:r>
            <a:r>
              <a:rPr lang="en-US" sz="2300" dirty="0"/>
              <a:t>Detection of Skating monitors in IMU acceleration and rotations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300" dirty="0"/>
              <a:t> Derivation of features for each recognized skating action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US" sz="2600" dirty="0"/>
              <a:t>Offline in </a:t>
            </a:r>
            <a:r>
              <a:rPr lang="en-US" sz="2600" dirty="0" err="1"/>
              <a:t>Matlab</a:t>
            </a:r>
            <a:endParaRPr lang="en-US" sz="2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Propose a mobile app for assistance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/>
              <a:t> Immediate feedback absent</a:t>
            </a:r>
          </a:p>
        </p:txBody>
      </p:sp>
      <p:pic>
        <p:nvPicPr>
          <p:cNvPr id="1026" name="Picture 2" descr="https://lh4.googleusercontent.com/tE-dZx0hy1Qp7ZUabSOUkXH18eq7PH5FIxJtJqUCsnX3_mYMwZQz8nnzycbZlg2G7LparJ-_9H12NVjPe5qwmV8CD8lCdMN0CAD2kpO794YvA3CANdqyt8b_heSB59Y2ksmj8RpV3d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15" y="4236035"/>
            <a:ext cx="3681664" cy="207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3833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555066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Machine Learning approaches used: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Feature-based classification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Template Matching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Feature-based classification: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80 statistical and frequency features and reduce using mutual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Template matching: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k-means clustering to fuse input into one-dimensional sequence.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LCSS algorithm: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Similarity (training, test) &gt; </a:t>
            </a:r>
            <a:r>
              <a:rPr lang="en-US" dirty="0" err="1"/>
              <a:t>threshold</a:t>
            </a:r>
            <a:r>
              <a:rPr lang="en-US" baseline="-25000" dirty="0" err="1"/>
              <a:t>LCSS</a:t>
            </a:r>
            <a:r>
              <a:rPr lang="en-US" baseline="-25000" dirty="0"/>
              <a:t> </a:t>
            </a:r>
            <a:r>
              <a:rPr lang="en-US" dirty="0"/>
              <a:t> , corresponding action recognized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Motion detection </a:t>
            </a:r>
            <a:r>
              <a:rPr lang="en-US" dirty="0" err="1"/>
              <a:t>catergories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Short activity (jump, turns, breaking)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Longer activity (narrow and steep curves, backward skating)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Power Strokes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378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699510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dirty="0"/>
              <a:t>Action Detection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EXLs3 IMUs on right skate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 GoPro HD2 with ANVIL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 Random Forest with 20 subtrees performs best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dirty="0"/>
              <a:t>Power Stroke: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</a:t>
            </a:r>
            <a:r>
              <a:rPr lang="en-US" sz="2000" dirty="0"/>
              <a:t>Template matching best with F1 score = 0.94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dirty="0"/>
              <a:t>Detection issues came for clockwise and anti-clockwise turns by different players.</a:t>
            </a:r>
          </a:p>
        </p:txBody>
      </p:sp>
      <p:pic>
        <p:nvPicPr>
          <p:cNvPr id="2052" name="Picture 4" descr="https://lh6.googleusercontent.com/4d5zzBRBbDP7-afC2fI0TmeZY4DWrKHv-TOC_14v-aWP5muPusi1wHTt2gFcB5c-VYLcP5uIbB-nHv3sgTv7qGncEcJEGOlBEshaHdISpGx9VAPha6UTpVjzxiIquYprZyIoycZ0jl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790" y="2342147"/>
            <a:ext cx="5277150" cy="2999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275328" y="5577476"/>
            <a:ext cx="4320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2216358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sz="5400" i="1" dirty="0" err="1">
                <a:solidFill>
                  <a:schemeClr val="bg1"/>
                </a:solidFill>
              </a:rPr>
              <a:t>Sensorized</a:t>
            </a:r>
            <a:r>
              <a:rPr lang="en-US" sz="5400" i="1" dirty="0">
                <a:solidFill>
                  <a:schemeClr val="bg1"/>
                </a:solidFill>
              </a:rPr>
              <a:t> Hockey Stick</a:t>
            </a:r>
          </a:p>
        </p:txBody>
      </p:sp>
    </p:spTree>
    <p:extLst>
      <p:ext uri="{BB962C8B-B14F-4D97-AF65-F5344CB8AC3E}">
        <p14:creationId xmlns:p14="http://schemas.microsoft.com/office/powerpoint/2010/main" val="156582990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278</TotalTime>
  <Words>1116</Words>
  <Application>Microsoft Office PowerPoint</Application>
  <PresentationFormat>Widescreen</PresentationFormat>
  <Paragraphs>154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Proxima Nova</vt:lpstr>
      <vt:lpstr>Wingdings</vt:lpstr>
      <vt:lpstr>Retrospect</vt:lpstr>
      <vt:lpstr>Sensor Technology for Ice Hockey and Skating </vt:lpstr>
      <vt:lpstr>Outline</vt:lpstr>
      <vt:lpstr>Past Research</vt:lpstr>
      <vt:lpstr>Aspects Focused</vt:lpstr>
      <vt:lpstr>SkateTracker</vt:lpstr>
      <vt:lpstr>Introduction</vt:lpstr>
      <vt:lpstr>Method</vt:lpstr>
      <vt:lpstr>Evaluation</vt:lpstr>
      <vt:lpstr>Sensorized Hockey Stick</vt:lpstr>
      <vt:lpstr>Method</vt:lpstr>
      <vt:lpstr>Raw Data</vt:lpstr>
      <vt:lpstr>Evaluation</vt:lpstr>
      <vt:lpstr>GameTracker</vt:lpstr>
      <vt:lpstr>Method</vt:lpstr>
      <vt:lpstr>Evaluation</vt:lpstr>
      <vt:lpstr>Results</vt:lpstr>
      <vt:lpstr>Conclusion &amp; Thoughts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Sensor Technology for Ice Hockey and Skating [ Michael Hardegger, Benjamin Ledergerber, Severin Mutter, Christian Vogt, Julia Seiter, Alberto Calatroni, Gerhard Troster ]</dc:title>
  <dc:creator>karan shah</dc:creator>
  <cp:lastModifiedBy>karan shah</cp:lastModifiedBy>
  <cp:revision>15</cp:revision>
  <dcterms:created xsi:type="dcterms:W3CDTF">2017-04-17T02:43:37Z</dcterms:created>
  <dcterms:modified xsi:type="dcterms:W3CDTF">2017-04-24T01:09:11Z</dcterms:modified>
</cp:coreProperties>
</file>

<file path=docProps/thumbnail.jpeg>
</file>